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9" r:id="rId3"/>
    <p:sldId id="258" r:id="rId4"/>
    <p:sldId id="266" r:id="rId5"/>
    <p:sldId id="277" r:id="rId6"/>
    <p:sldId id="276" r:id="rId7"/>
    <p:sldId id="272" r:id="rId8"/>
    <p:sldId id="260" r:id="rId9"/>
    <p:sldId id="268" r:id="rId10"/>
    <p:sldId id="269" r:id="rId11"/>
    <p:sldId id="270" r:id="rId12"/>
    <p:sldId id="280" r:id="rId13"/>
    <p:sldId id="271" r:id="rId14"/>
    <p:sldId id="273" r:id="rId15"/>
    <p:sldId id="274" r:id="rId16"/>
    <p:sldId id="275" r:id="rId17"/>
    <p:sldId id="278" r:id="rId18"/>
  </p:sldIdLst>
  <p:sldSz cx="12192000" cy="6858000"/>
  <p:notesSz cx="6877050" cy="10001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594D8BA-B2D4-492F-B8AE-E21D61530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01D666-64BD-44D3-B93B-B15DA643E9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5D21CBCF-E4F5-46D4-A15A-A821D172E523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7C2DF4-85D3-4D56-BF02-E4BE422BB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E4CA8C-3DA3-4E0E-978D-905500B87B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5404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E840B4EB-99B1-4BBB-9D12-A59BCEC814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520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B5AEBB15-5DC3-4A1D-8AAE-4FA14E999FB0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49363"/>
            <a:ext cx="60007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7705" y="4813102"/>
            <a:ext cx="5501640" cy="3937992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5404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ED10966C-75BD-45B1-8F68-6108173920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62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Schilf= support+ </a:t>
            </a:r>
            <a:r>
              <a:rPr lang="de-DE" dirty="0" err="1"/>
              <a:t>chance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0966C-75BD-45B1-8F68-6108173920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23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A9D83-3649-4E6D-9E03-015FB8581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50FAEF-BE59-443E-BCC8-F99080F26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CB0B58-B62F-4965-8B50-10C156B8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CBEB48-BA64-467D-AB7B-1C114997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AD934E-0579-462F-9A4B-6B78BA2D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47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5582-BA4C-45D3-9C5E-51F45128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A241F3-A176-411C-8331-E74654B3B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E18292-97B0-408F-A673-45F613F5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5BB03C-BFC2-41B0-84FD-1DE746D7A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B06DD-BC96-41C7-BB75-BDEDA04F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50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748770C-5908-463F-A072-D7FA68D24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198969-97B7-4E1F-882C-00D04403D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131091-E9B4-4CF1-ADE8-BD2CACA9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55F74E-0D46-41FB-94CE-9486DF95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92A845-34DB-4A12-B391-24961D38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64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4AC49-8B05-4804-A230-11540F0E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DCE6A8-E7AC-4246-B57A-659442724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73D175-61E0-4DC6-B3E3-9210A972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691235-CAA0-4C6F-B04A-D141B73A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2542EC-76C1-4061-8D46-3B4DD4BB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1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8C1F7-12E1-4B0A-B4BF-DA34D82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549234-2C18-4181-B047-9C8FDC855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1E317-38E9-43DB-BE0A-684FBDCE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D76530-13E3-4EE0-A122-43DB18B3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2B88E2-A408-4E49-B44F-A4985D90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F7E25-0DEE-4712-88E0-80B2975F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AB18B7-97E7-4425-A7F9-F52E23A78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28AF17-26AE-4A7E-A9DC-7ABAB162A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BFEB5B-733E-45FE-838F-F5CB25C1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C55C94-D154-4E9B-AA3B-1F94D9D0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5EA9C3-81C4-4C52-A5A3-852BBB23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1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C7DBC-7265-4145-A410-162B4636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748617-27A5-4508-9CA7-7D083848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C69C2C-3F63-4025-875F-0EA2E0B53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E95DEC-529E-4B5F-8ACF-AC7B14507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3B9B4A-2D80-43AF-9920-94E0F3625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D3E852-7317-4D46-80DA-E8610DF2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E74B269-B6C1-42EA-8B99-6A6E1F4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FBCC79-F9D1-468A-A8EF-A7DC8D1E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20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51E00-841B-49D5-BEC3-85C9D59E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D2EB8B-9697-427B-8A65-2DF0E3E2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8A0770-3D1B-4925-99CC-BF64411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083078-BB67-4C64-84F0-D37723FE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74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BC50E7-1029-43A4-8DA0-9801CD59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F60DC9-5400-4491-BD03-F726C452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132684-0485-4983-952C-6C63BCA3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3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96B57-8571-47D3-A1AB-7721F156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881152-7678-4AD5-A87E-C308706B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F781B5-35A6-4911-92B7-310C74EE5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98412D-AD72-4DA7-8682-7C1584C9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515FB9-88FB-41A2-8E59-C9AB661D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398810-C71F-42B1-B4CB-282935A1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22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8E68E-C05F-4EB8-967F-E7257467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D1CBD2-8444-4B25-BF85-8F0084521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D72D65-0395-49D8-8907-A8FFDC172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5D7195-A4FA-4C2B-8AE3-ACCA04C9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2544BE-C5BF-40B2-907E-4AF0FB18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DB5AEC-62B3-465B-A3E1-86446F94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14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F39509-FEB5-4A27-8A94-88E5C599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5BE01E-2616-4E0E-9AE9-6474918D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75C07-E17E-4607-BADF-90F7F106C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15265-E474-4D39-9D59-A370102CA508}" type="datetimeFigureOut">
              <a:rPr lang="de-DE" smtClean="0"/>
              <a:t>11.01.2018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86227-FCE8-47C1-A2F7-1B7F84FCF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ACA57F-F062-44B2-9F0C-F754F7D5D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CA359-0D38-4F2A-9DFB-FC7984BCC7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78" y="476672"/>
            <a:ext cx="8460387" cy="582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9936" y="6237312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Erasmus+ </a:t>
            </a:r>
            <a:r>
              <a:rPr lang="de-DE" b="1" dirty="0" err="1"/>
              <a:t>award</a:t>
            </a:r>
            <a:r>
              <a:rPr lang="de-DE" b="1" dirty="0"/>
              <a:t>, 30.11.2017</a:t>
            </a:r>
          </a:p>
        </p:txBody>
      </p:sp>
    </p:spTree>
    <p:extLst>
      <p:ext uri="{BB962C8B-B14F-4D97-AF65-F5344CB8AC3E}">
        <p14:creationId xmlns:p14="http://schemas.microsoft.com/office/powerpoint/2010/main" val="135273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5726" t="10626" r="24542" b="5703"/>
          <a:stretch/>
        </p:blipFill>
        <p:spPr>
          <a:xfrm>
            <a:off x="0" y="0"/>
            <a:ext cx="8028515" cy="541606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30569" y="6519446"/>
            <a:ext cx="696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/>
              <a:t>Dank an Peter Oswald und Florian </a:t>
            </a:r>
            <a:r>
              <a:rPr lang="de-DE" sz="1600" b="1" dirty="0" err="1"/>
              <a:t>Plasch</a:t>
            </a:r>
            <a:endParaRPr lang="de-DE" sz="16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D421B5-3CAB-4A3E-BD7B-7F231A9C8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39" t="27066" r="21885" b="21422"/>
          <a:stretch/>
        </p:blipFill>
        <p:spPr>
          <a:xfrm>
            <a:off x="4885686" y="195916"/>
            <a:ext cx="4947631" cy="62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1663" t="17949" r="30077" b="6255"/>
          <a:stretch/>
        </p:blipFill>
        <p:spPr>
          <a:xfrm>
            <a:off x="1703512" y="188640"/>
            <a:ext cx="4978106" cy="55446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9523" t="8658" r="28969" b="12594"/>
          <a:stretch/>
        </p:blipFill>
        <p:spPr>
          <a:xfrm>
            <a:off x="5241892" y="620688"/>
            <a:ext cx="54006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DA4D84-20E2-4504-A463-0004B0BE1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7" t="9005" r="4807" b="5619"/>
          <a:stretch/>
        </p:blipFill>
        <p:spPr>
          <a:xfrm>
            <a:off x="778999" y="0"/>
            <a:ext cx="10765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4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B58FF7-3BDB-408C-8FCA-95A8F102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00F927-F1B9-4BF3-A835-09C0682F08A0}"/>
              </a:ext>
            </a:extLst>
          </p:cNvPr>
          <p:cNvSpPr txBox="1"/>
          <p:nvPr/>
        </p:nvSpPr>
        <p:spPr>
          <a:xfrm>
            <a:off x="1302026" y="4795897"/>
            <a:ext cx="24483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4aw, 4hk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3ew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2aw, 2hk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1bw, 1gk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52B1AB-0BD0-45E7-A521-81A2EAA37A34}"/>
              </a:ext>
            </a:extLst>
          </p:cNvPr>
          <p:cNvSpPr txBox="1"/>
          <p:nvPr/>
        </p:nvSpPr>
        <p:spPr>
          <a:xfrm>
            <a:off x="5565914" y="3995678"/>
            <a:ext cx="5102086" cy="286232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0" dirty="0" err="1">
                <a:solidFill>
                  <a:srgbClr val="FF0000"/>
                </a:solidFill>
              </a:rPr>
              <a:t>next</a:t>
            </a:r>
            <a:r>
              <a:rPr lang="de-DE" sz="6000" dirty="0">
                <a:solidFill>
                  <a:srgbClr val="FF0000"/>
                </a:solidFill>
              </a:rPr>
              <a:t> </a:t>
            </a:r>
            <a:r>
              <a:rPr lang="de-DE" sz="6000" dirty="0" err="1">
                <a:solidFill>
                  <a:srgbClr val="FF0000"/>
                </a:solidFill>
              </a:rPr>
              <a:t>year</a:t>
            </a:r>
            <a:r>
              <a:rPr lang="de-DE" sz="60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de-DE" sz="6000" dirty="0">
                <a:solidFill>
                  <a:srgbClr val="FF0000"/>
                </a:solidFill>
              </a:rPr>
              <a:t>1-2 </a:t>
            </a:r>
            <a:r>
              <a:rPr lang="de-DE" sz="6000" dirty="0" err="1">
                <a:solidFill>
                  <a:srgbClr val="FF0000"/>
                </a:solidFill>
              </a:rPr>
              <a:t>classes</a:t>
            </a:r>
            <a:r>
              <a:rPr lang="de-DE" sz="6000" dirty="0">
                <a:solidFill>
                  <a:srgbClr val="FF0000"/>
                </a:solidFill>
              </a:rPr>
              <a:t> NOST!!!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435BEE-AFA8-4B3D-B7CE-25AB5191B923}"/>
              </a:ext>
            </a:extLst>
          </p:cNvPr>
          <p:cNvSpPr txBox="1"/>
          <p:nvPr/>
        </p:nvSpPr>
        <p:spPr>
          <a:xfrm>
            <a:off x="4496669" y="126609"/>
            <a:ext cx="2551246" cy="76944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400" dirty="0" err="1">
                <a:solidFill>
                  <a:srgbClr val="FF0000"/>
                </a:solidFill>
              </a:rPr>
              <a:t>E+F+It+Sci</a:t>
            </a:r>
            <a:endParaRPr lang="de-DE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6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927652" y="1653462"/>
            <a:ext cx="1126434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FF0000"/>
                </a:solidFill>
              </a:rPr>
              <a:t>Oberstufe</a:t>
            </a:r>
          </a:p>
          <a:p>
            <a:endParaRPr lang="de-DE" sz="3600" dirty="0"/>
          </a:p>
          <a:p>
            <a:r>
              <a:rPr lang="de-DE" sz="3600" dirty="0"/>
              <a:t>mehrere Gegenstände in variablem Ausmaß</a:t>
            </a:r>
          </a:p>
          <a:p>
            <a:endParaRPr lang="de-DE" sz="3600" dirty="0"/>
          </a:p>
          <a:p>
            <a:r>
              <a:rPr lang="de-DE" sz="3600" dirty="0"/>
              <a:t>Lehrpersonal </a:t>
            </a:r>
            <a:r>
              <a:rPr lang="de-DE" sz="2000" dirty="0"/>
              <a:t>nach Möglichkeit </a:t>
            </a:r>
            <a:r>
              <a:rPr lang="de-DE" sz="3600" dirty="0"/>
              <a:t>Englisch/</a:t>
            </a:r>
            <a:r>
              <a:rPr lang="de-DE" sz="3600" dirty="0" err="1"/>
              <a:t>Sachfach</a:t>
            </a:r>
            <a:endParaRPr lang="de-DE" sz="3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53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078" y="365125"/>
            <a:ext cx="10876722" cy="1325563"/>
          </a:xfrm>
        </p:spPr>
        <p:txBody>
          <a:bodyPr/>
          <a:lstStyle/>
          <a:p>
            <a:r>
              <a:rPr lang="de-DE" b="1" dirty="0"/>
              <a:t>Ziele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2852" y="1825625"/>
            <a:ext cx="539694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3600" dirty="0"/>
              <a:t>höhere Sprachkompetenz</a:t>
            </a:r>
            <a:endParaRPr lang="de-DE" sz="3600" dirty="0">
              <a:solidFill>
                <a:srgbClr val="FF0000"/>
              </a:solidFill>
            </a:endParaRPr>
          </a:p>
          <a:p>
            <a:r>
              <a:rPr lang="de-DE" sz="3600" dirty="0"/>
              <a:t>mehr Kulturbewusstsein</a:t>
            </a:r>
          </a:p>
          <a:p>
            <a:r>
              <a:rPr lang="de-DE" sz="3600" dirty="0"/>
              <a:t>Verbesserte Recherchefähigkeit- VWA! </a:t>
            </a:r>
          </a:p>
          <a:p>
            <a:r>
              <a:rPr lang="de-DE" sz="3600" dirty="0"/>
              <a:t>Selbstbewusstes kompetentes Auftreten</a:t>
            </a:r>
            <a:endParaRPr lang="de-DE" sz="3600" dirty="0">
              <a:solidFill>
                <a:srgbClr val="FF0000"/>
              </a:solidFill>
            </a:endParaRPr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Sprachzertifikate </a:t>
            </a:r>
            <a:r>
              <a:rPr lang="de-DE" sz="2000" dirty="0">
                <a:solidFill>
                  <a:srgbClr val="FF0000"/>
                </a:solidFill>
              </a:rPr>
              <a:t>(C </a:t>
            </a:r>
            <a:r>
              <a:rPr lang="de-DE" sz="2000" dirty="0" err="1">
                <a:solidFill>
                  <a:srgbClr val="FF0000"/>
                </a:solidFill>
              </a:rPr>
              <a:t>Adv</a:t>
            </a:r>
            <a:r>
              <a:rPr lang="de-DE" sz="2000" dirty="0">
                <a:solidFill>
                  <a:srgbClr val="FF0000"/>
                </a:solidFill>
              </a:rPr>
              <a:t>, IELTS)</a:t>
            </a:r>
            <a:endParaRPr lang="de-DE" sz="3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Landeskundliche Inhalte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Sprachkompetenztraining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Präsentationstechniken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5353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00431" y="584727"/>
            <a:ext cx="1078196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5-8</a:t>
            </a:r>
            <a:r>
              <a:rPr lang="de-DE" sz="3600" dirty="0"/>
              <a:t>	Projekte: z.B. Science, Films, Theaterstücke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5</a:t>
            </a:r>
            <a:r>
              <a:rPr lang="de-DE" sz="3600" dirty="0"/>
              <a:t>	„English in </a:t>
            </a:r>
            <a:r>
              <a:rPr lang="de-DE" sz="3600" dirty="0" err="1"/>
              <a:t>action</a:t>
            </a:r>
            <a:r>
              <a:rPr lang="de-DE" sz="3600" dirty="0"/>
              <a:t>“/</a:t>
            </a:r>
            <a:r>
              <a:rPr lang="de-DE" sz="3600" dirty="0" err="1"/>
              <a:t>sports</a:t>
            </a:r>
            <a:r>
              <a:rPr lang="de-DE" sz="3600" dirty="0"/>
              <a:t> </a:t>
            </a:r>
            <a:r>
              <a:rPr lang="de-DE" sz="3600" dirty="0" err="1"/>
              <a:t>week</a:t>
            </a:r>
            <a:r>
              <a:rPr lang="de-DE" sz="3600" dirty="0"/>
              <a:t>?: Erasmus+??</a:t>
            </a: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FF0000"/>
                </a:solidFill>
              </a:rPr>
              <a:t>end</a:t>
            </a:r>
            <a:r>
              <a:rPr lang="de-DE" sz="3600" dirty="0">
                <a:solidFill>
                  <a:srgbClr val="FF0000"/>
                </a:solidFill>
              </a:rPr>
              <a:t>5</a:t>
            </a:r>
            <a:r>
              <a:rPr lang="de-DE" sz="3600" dirty="0"/>
              <a:t>	London </a:t>
            </a:r>
            <a:r>
              <a:rPr lang="de-DE" sz="3600" dirty="0" err="1"/>
              <a:t>trip</a:t>
            </a:r>
            <a:endParaRPr lang="de-DE" sz="3600" dirty="0"/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6</a:t>
            </a:r>
            <a:r>
              <a:rPr lang="de-DE" sz="3600" dirty="0"/>
              <a:t>	</a:t>
            </a:r>
            <a:r>
              <a:rPr lang="de-DE" sz="3600" dirty="0" err="1"/>
              <a:t>project</a:t>
            </a:r>
            <a:r>
              <a:rPr lang="de-DE" sz="3600" dirty="0"/>
              <a:t> </a:t>
            </a:r>
            <a:r>
              <a:rPr lang="de-DE" sz="3600" dirty="0" err="1"/>
              <a:t>weeks</a:t>
            </a:r>
            <a:r>
              <a:rPr lang="de-DE" sz="3600" dirty="0"/>
              <a:t>?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7</a:t>
            </a:r>
            <a:r>
              <a:rPr lang="de-DE" sz="3600" dirty="0"/>
              <a:t>	Schulpartnerschaft (Canada?) oder Sprachreise 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0000"/>
                </a:solidFill>
              </a:rPr>
              <a:t>8</a:t>
            </a:r>
            <a:r>
              <a:rPr lang="de-DE" sz="3600" dirty="0"/>
              <a:t> 	</a:t>
            </a:r>
            <a:r>
              <a:rPr lang="de-DE" sz="3600" dirty="0" err="1"/>
              <a:t>certificates</a:t>
            </a:r>
            <a:r>
              <a:rPr lang="de-DE" sz="3600" dirty="0"/>
              <a:t>/Internat. </a:t>
            </a:r>
            <a:r>
              <a:rPr lang="de-DE" sz="3600" dirty="0" err="1"/>
              <a:t>Bacc</a:t>
            </a:r>
            <a:r>
              <a:rPr lang="de-DE" sz="3600" dirty="0"/>
              <a:t>.?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78" y="476672"/>
            <a:ext cx="8460387" cy="582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E4CEB66-9E44-4AC9-A446-F048EF9B8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" t="47589" r="76231" b="46048"/>
          <a:stretch/>
        </p:blipFill>
        <p:spPr>
          <a:xfrm rot="20594595">
            <a:off x="1257197" y="2416946"/>
            <a:ext cx="9743366" cy="19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57BE68-F989-4713-8AF9-6F7FA325C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2" t="18241" r="17962" b="6030"/>
          <a:stretch/>
        </p:blipFill>
        <p:spPr>
          <a:xfrm>
            <a:off x="931821" y="0"/>
            <a:ext cx="999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48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r>
              <a:rPr lang="de-DE" sz="3600" dirty="0"/>
              <a:t>This </a:t>
            </a:r>
            <a:r>
              <a:rPr lang="de-DE" sz="3600" dirty="0" err="1"/>
              <a:t>years</a:t>
            </a:r>
            <a:r>
              <a:rPr lang="de-DE" sz="3600" dirty="0"/>
              <a:t> SQA-</a:t>
            </a:r>
            <a:r>
              <a:rPr lang="de-DE" sz="3600" dirty="0" err="1"/>
              <a:t>aims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7523" y="1491175"/>
            <a:ext cx="10515600" cy="4770194"/>
          </a:xfrm>
        </p:spPr>
        <p:txBody>
          <a:bodyPr>
            <a:normAutofit/>
          </a:bodyPr>
          <a:lstStyle/>
          <a:p>
            <a:r>
              <a:rPr lang="de-DE" sz="3200" dirty="0"/>
              <a:t>LSR-Antrag: teilweise/überwiegend</a:t>
            </a:r>
          </a:p>
          <a:p>
            <a:r>
              <a:rPr lang="de-DE" sz="3200" dirty="0" err="1"/>
              <a:t>formation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2 </a:t>
            </a:r>
            <a:r>
              <a:rPr lang="de-DE" sz="3200" dirty="0" err="1"/>
              <a:t>similar</a:t>
            </a:r>
            <a:r>
              <a:rPr lang="de-DE" sz="3200" dirty="0"/>
              <a:t>! </a:t>
            </a:r>
            <a:r>
              <a:rPr lang="de-DE" sz="3200" dirty="0" err="1"/>
              <a:t>classes</a:t>
            </a:r>
            <a:endParaRPr lang="de-DE" sz="3200" dirty="0"/>
          </a:p>
          <a:p>
            <a:pPr lvl="1"/>
            <a:endParaRPr lang="de-DE" sz="2800" dirty="0"/>
          </a:p>
        </p:txBody>
      </p:sp>
      <p:pic>
        <p:nvPicPr>
          <p:cNvPr id="4" name="Inhaltsplatzhalter 9">
            <a:extLst>
              <a:ext uri="{FF2B5EF4-FFF2-40B4-BE49-F238E27FC236}">
                <a16:creationId xmlns:a16="http://schemas.microsoft.com/office/drawing/2014/main" id="{CE717CC3-7F8F-427E-9031-9D167F0D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89"/>
          <a:stretch/>
        </p:blipFill>
        <p:spPr>
          <a:xfrm>
            <a:off x="-93286" y="533936"/>
            <a:ext cx="12378571" cy="55011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14DB27C-D136-4724-8147-D72337F3E450}"/>
              </a:ext>
            </a:extLst>
          </p:cNvPr>
          <p:cNvSpPr/>
          <p:nvPr/>
        </p:nvSpPr>
        <p:spPr>
          <a:xfrm>
            <a:off x="2447778" y="2433712"/>
            <a:ext cx="2363373" cy="180066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7353F1-F3CF-43C1-8B7A-290B338E752A}"/>
              </a:ext>
            </a:extLst>
          </p:cNvPr>
          <p:cNvSpPr/>
          <p:nvPr/>
        </p:nvSpPr>
        <p:spPr>
          <a:xfrm>
            <a:off x="4920342" y="1181686"/>
            <a:ext cx="2357343" cy="2426676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A5EE4C-81A4-4491-B425-E02E1581874E}"/>
              </a:ext>
            </a:extLst>
          </p:cNvPr>
          <p:cNvSpPr/>
          <p:nvPr/>
        </p:nvSpPr>
        <p:spPr>
          <a:xfrm>
            <a:off x="7277685" y="2433712"/>
            <a:ext cx="2363373" cy="180066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13D7E6F-322A-4F62-A76E-7D9F22438936}"/>
              </a:ext>
            </a:extLst>
          </p:cNvPr>
          <p:cNvSpPr/>
          <p:nvPr/>
        </p:nvSpPr>
        <p:spPr>
          <a:xfrm>
            <a:off x="9692524" y="1181686"/>
            <a:ext cx="2357343" cy="2426676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1623D1-6D8E-4397-961B-1919A2D31B80}"/>
              </a:ext>
            </a:extLst>
          </p:cNvPr>
          <p:cNvSpPr txBox="1"/>
          <p:nvPr/>
        </p:nvSpPr>
        <p:spPr>
          <a:xfrm>
            <a:off x="2447778" y="5809957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76 =&gt; 60 </a:t>
            </a:r>
            <a:r>
              <a:rPr lang="de-DE" sz="2400" dirty="0"/>
              <a:t>(-16)</a:t>
            </a:r>
            <a:endParaRPr lang="de-DE" sz="3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556632-E137-449D-AA93-546C8A5CF22B}"/>
              </a:ext>
            </a:extLst>
          </p:cNvPr>
          <p:cNvSpPr txBox="1"/>
          <p:nvPr/>
        </p:nvSpPr>
        <p:spPr>
          <a:xfrm>
            <a:off x="4890865" y="5809333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42 =&gt; 30 </a:t>
            </a:r>
            <a:r>
              <a:rPr lang="de-DE" sz="2400" dirty="0"/>
              <a:t>(-12)</a:t>
            </a:r>
            <a:endParaRPr lang="de-DE" sz="3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BA7D8D-0D44-4748-80BE-0EB99183854B}"/>
              </a:ext>
            </a:extLst>
          </p:cNvPr>
          <p:cNvSpPr txBox="1"/>
          <p:nvPr/>
        </p:nvSpPr>
        <p:spPr>
          <a:xfrm>
            <a:off x="7254238" y="5794329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60 =&gt; 60 </a:t>
            </a:r>
            <a:r>
              <a:rPr lang="de-DE" sz="2400" dirty="0"/>
              <a:t>(-0)</a:t>
            </a:r>
            <a:endParaRPr lang="de-DE" sz="3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0BBC75-EAE7-4483-8039-16B8BBEFEBD9}"/>
              </a:ext>
            </a:extLst>
          </p:cNvPr>
          <p:cNvSpPr txBox="1"/>
          <p:nvPr/>
        </p:nvSpPr>
        <p:spPr>
          <a:xfrm>
            <a:off x="9828627" y="5794328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70 =&gt; 60 </a:t>
            </a:r>
            <a:r>
              <a:rPr lang="de-DE" sz="2400" dirty="0"/>
              <a:t>(-10)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36031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r>
              <a:rPr lang="de-DE" sz="3600" dirty="0"/>
              <a:t>This </a:t>
            </a:r>
            <a:r>
              <a:rPr lang="de-DE" sz="3600" dirty="0" err="1"/>
              <a:t>years</a:t>
            </a:r>
            <a:r>
              <a:rPr lang="de-DE" sz="3600" dirty="0"/>
              <a:t> SQA-</a:t>
            </a:r>
            <a:r>
              <a:rPr lang="de-DE" sz="3600" dirty="0" err="1"/>
              <a:t>aims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7523" y="1491175"/>
            <a:ext cx="10515600" cy="4770194"/>
          </a:xfrm>
        </p:spPr>
        <p:txBody>
          <a:bodyPr>
            <a:normAutofit/>
          </a:bodyPr>
          <a:lstStyle/>
          <a:p>
            <a:r>
              <a:rPr lang="de-DE" sz="3200" dirty="0"/>
              <a:t>LSR-Antrag: teilweise/überwiegend</a:t>
            </a:r>
          </a:p>
          <a:p>
            <a:r>
              <a:rPr lang="de-DE" sz="3200" dirty="0" err="1"/>
              <a:t>formation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2 </a:t>
            </a:r>
            <a:r>
              <a:rPr lang="de-DE" sz="3200" dirty="0" err="1"/>
              <a:t>similar</a:t>
            </a:r>
            <a:r>
              <a:rPr lang="de-DE" sz="3200" dirty="0"/>
              <a:t>! </a:t>
            </a:r>
            <a:r>
              <a:rPr lang="de-DE" sz="3200" dirty="0" err="1"/>
              <a:t>classes</a:t>
            </a:r>
            <a:endParaRPr lang="de-DE" sz="3200" dirty="0"/>
          </a:p>
          <a:p>
            <a:pPr lvl="1"/>
            <a:endParaRPr lang="de-DE" sz="2800" dirty="0"/>
          </a:p>
        </p:txBody>
      </p:sp>
      <p:pic>
        <p:nvPicPr>
          <p:cNvPr id="4" name="Inhaltsplatzhalter 9">
            <a:extLst>
              <a:ext uri="{FF2B5EF4-FFF2-40B4-BE49-F238E27FC236}">
                <a16:creationId xmlns:a16="http://schemas.microsoft.com/office/drawing/2014/main" id="{CE717CC3-7F8F-427E-9031-9D167F0D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89"/>
          <a:stretch/>
        </p:blipFill>
        <p:spPr>
          <a:xfrm>
            <a:off x="-93286" y="533936"/>
            <a:ext cx="12378571" cy="55011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14DB27C-D136-4724-8147-D72337F3E450}"/>
              </a:ext>
            </a:extLst>
          </p:cNvPr>
          <p:cNvSpPr/>
          <p:nvPr/>
        </p:nvSpPr>
        <p:spPr>
          <a:xfrm>
            <a:off x="2447778" y="2433712"/>
            <a:ext cx="2363373" cy="180066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7353F1-F3CF-43C1-8B7A-290B338E752A}"/>
              </a:ext>
            </a:extLst>
          </p:cNvPr>
          <p:cNvSpPr/>
          <p:nvPr/>
        </p:nvSpPr>
        <p:spPr>
          <a:xfrm>
            <a:off x="4920342" y="1181686"/>
            <a:ext cx="2357343" cy="2426676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A5EE4C-81A4-4491-B425-E02E1581874E}"/>
              </a:ext>
            </a:extLst>
          </p:cNvPr>
          <p:cNvSpPr/>
          <p:nvPr/>
        </p:nvSpPr>
        <p:spPr>
          <a:xfrm>
            <a:off x="7277685" y="2433712"/>
            <a:ext cx="2363373" cy="180066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13D7E6F-322A-4F62-A76E-7D9F22438936}"/>
              </a:ext>
            </a:extLst>
          </p:cNvPr>
          <p:cNvSpPr/>
          <p:nvPr/>
        </p:nvSpPr>
        <p:spPr>
          <a:xfrm>
            <a:off x="9692524" y="1181686"/>
            <a:ext cx="2357343" cy="2426676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1623D1-6D8E-4397-961B-1919A2D31B80}"/>
              </a:ext>
            </a:extLst>
          </p:cNvPr>
          <p:cNvSpPr txBox="1"/>
          <p:nvPr/>
        </p:nvSpPr>
        <p:spPr>
          <a:xfrm>
            <a:off x="2447778" y="5809957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76 =&gt; 60 </a:t>
            </a:r>
            <a:r>
              <a:rPr lang="de-DE" sz="2400" dirty="0"/>
              <a:t>(-16)</a:t>
            </a:r>
            <a:endParaRPr lang="de-DE" sz="3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556632-E137-449D-AA93-546C8A5CF22B}"/>
              </a:ext>
            </a:extLst>
          </p:cNvPr>
          <p:cNvSpPr txBox="1"/>
          <p:nvPr/>
        </p:nvSpPr>
        <p:spPr>
          <a:xfrm>
            <a:off x="4890865" y="5809333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92D050"/>
                </a:solidFill>
              </a:rPr>
              <a:t>42 =&gt; 30 </a:t>
            </a:r>
            <a:r>
              <a:rPr lang="de-DE" sz="2400" dirty="0">
                <a:solidFill>
                  <a:srgbClr val="92D050"/>
                </a:solidFill>
              </a:rPr>
              <a:t>(-12)</a:t>
            </a:r>
            <a:endParaRPr lang="de-DE" sz="3200" dirty="0">
              <a:solidFill>
                <a:srgbClr val="92D05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BA7D8D-0D44-4748-80BE-0EB99183854B}"/>
              </a:ext>
            </a:extLst>
          </p:cNvPr>
          <p:cNvSpPr txBox="1"/>
          <p:nvPr/>
        </p:nvSpPr>
        <p:spPr>
          <a:xfrm>
            <a:off x="7254238" y="5794329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60 =&gt; 60 </a:t>
            </a:r>
            <a:r>
              <a:rPr lang="de-DE" sz="2400" dirty="0"/>
              <a:t>(-0)</a:t>
            </a:r>
            <a:endParaRPr lang="de-DE" sz="3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0BBC75-EAE7-4483-8039-16B8BBEFEBD9}"/>
              </a:ext>
            </a:extLst>
          </p:cNvPr>
          <p:cNvSpPr txBox="1"/>
          <p:nvPr/>
        </p:nvSpPr>
        <p:spPr>
          <a:xfrm>
            <a:off x="9828627" y="5794328"/>
            <a:ext cx="236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70 =&gt; 60 </a:t>
            </a:r>
            <a:r>
              <a:rPr lang="de-DE" sz="2400" dirty="0"/>
              <a:t>(-10)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77287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r>
              <a:rPr lang="de-DE" sz="3600" dirty="0"/>
              <a:t>This </a:t>
            </a:r>
            <a:r>
              <a:rPr lang="de-DE" sz="3600" dirty="0" err="1"/>
              <a:t>years</a:t>
            </a:r>
            <a:r>
              <a:rPr lang="de-DE" sz="3600" dirty="0"/>
              <a:t> SQA-</a:t>
            </a:r>
            <a:r>
              <a:rPr lang="de-DE" sz="3600" dirty="0" err="1"/>
              <a:t>aims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7523" y="1491175"/>
            <a:ext cx="10515600" cy="4770194"/>
          </a:xfrm>
        </p:spPr>
        <p:txBody>
          <a:bodyPr>
            <a:normAutofit/>
          </a:bodyPr>
          <a:lstStyle/>
          <a:p>
            <a:r>
              <a:rPr lang="de-DE" sz="3200" dirty="0"/>
              <a:t>LSR-Antrag: teilweise/überwiegend</a:t>
            </a:r>
          </a:p>
          <a:p>
            <a:r>
              <a:rPr lang="de-DE" sz="3200" dirty="0" err="1"/>
              <a:t>formation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2 </a:t>
            </a:r>
            <a:r>
              <a:rPr lang="de-DE" sz="3200" dirty="0" err="1"/>
              <a:t>similar</a:t>
            </a:r>
            <a:r>
              <a:rPr lang="de-DE" sz="3200" dirty="0"/>
              <a:t>! </a:t>
            </a:r>
            <a:r>
              <a:rPr lang="de-DE" sz="3200" dirty="0" err="1"/>
              <a:t>classes</a:t>
            </a:r>
            <a:endParaRPr lang="de-DE" sz="3200" dirty="0"/>
          </a:p>
          <a:p>
            <a:r>
              <a:rPr lang="de-DE" sz="3200" dirty="0" err="1"/>
              <a:t>keeping</a:t>
            </a:r>
            <a:r>
              <a:rPr lang="de-DE" sz="3200" dirty="0"/>
              <a:t> </a:t>
            </a:r>
            <a:r>
              <a:rPr lang="de-DE" sz="3200" dirty="0" err="1"/>
              <a:t>up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project</a:t>
            </a:r>
            <a:r>
              <a:rPr lang="de-DE" sz="3200" dirty="0"/>
              <a:t> </a:t>
            </a:r>
            <a:r>
              <a:rPr lang="de-DE" sz="3200" dirty="0" err="1"/>
              <a:t>features</a:t>
            </a:r>
            <a:r>
              <a:rPr lang="de-DE" sz="3200" dirty="0"/>
              <a:t>:</a:t>
            </a:r>
          </a:p>
          <a:p>
            <a:pPr lvl="1"/>
            <a:r>
              <a:rPr lang="de-DE" sz="2800" dirty="0">
                <a:solidFill>
                  <a:srgbClr val="FF0000"/>
                </a:solidFill>
              </a:rPr>
              <a:t>Kompetenzcheck, 1</a:t>
            </a:r>
            <a:r>
              <a:rPr lang="de-DE" sz="2800" baseline="30000" dirty="0">
                <a:solidFill>
                  <a:srgbClr val="FF0000"/>
                </a:solidFill>
              </a:rPr>
              <a:t>st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week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sz="2800" dirty="0">
                <a:solidFill>
                  <a:srgbClr val="FF0000"/>
                </a:solidFill>
              </a:rPr>
              <a:t>CLIL </a:t>
            </a:r>
            <a:r>
              <a:rPr lang="de-DE" sz="2800" dirty="0" err="1">
                <a:solidFill>
                  <a:srgbClr val="FF0000"/>
                </a:solidFill>
              </a:rPr>
              <a:t>lessons</a:t>
            </a:r>
            <a:r>
              <a:rPr lang="de-DE" sz="2800" dirty="0">
                <a:solidFill>
                  <a:srgbClr val="FF0000"/>
                </a:solidFill>
              </a:rPr>
              <a:t> in </a:t>
            </a:r>
            <a:r>
              <a:rPr lang="de-DE" sz="2800" dirty="0" err="1">
                <a:solidFill>
                  <a:srgbClr val="FF0000"/>
                </a:solidFill>
              </a:rPr>
              <a:t>up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to</a:t>
            </a:r>
            <a:r>
              <a:rPr lang="de-DE" sz="2800" dirty="0">
                <a:solidFill>
                  <a:srgbClr val="FF0000"/>
                </a:solidFill>
              </a:rPr>
              <a:t> 7 </a:t>
            </a:r>
            <a:r>
              <a:rPr lang="de-DE" sz="2800" dirty="0" err="1">
                <a:solidFill>
                  <a:srgbClr val="FF0000"/>
                </a:solidFill>
              </a:rPr>
              <a:t>subjects</a:t>
            </a:r>
            <a:r>
              <a:rPr lang="de-DE" sz="2800" dirty="0">
                <a:solidFill>
                  <a:srgbClr val="FF0000"/>
                </a:solidFill>
              </a:rPr>
              <a:t>, </a:t>
            </a:r>
            <a:r>
              <a:rPr lang="de-DE" sz="2800" dirty="0" err="1">
                <a:solidFill>
                  <a:srgbClr val="FF0000"/>
                </a:solidFill>
              </a:rPr>
              <a:t>partly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or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predominantly</a:t>
            </a:r>
            <a:endParaRPr lang="de-DE" sz="2800" dirty="0">
              <a:solidFill>
                <a:srgbClr val="FF0000"/>
              </a:solidFill>
            </a:endParaRPr>
          </a:p>
          <a:p>
            <a:pPr lvl="1"/>
            <a:r>
              <a:rPr lang="de-DE" sz="2800" dirty="0" err="1">
                <a:solidFill>
                  <a:srgbClr val="FF0000"/>
                </a:solidFill>
              </a:rPr>
              <a:t>conversation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afternoons</a:t>
            </a:r>
            <a:r>
              <a:rPr lang="de-DE" sz="2800" dirty="0">
                <a:solidFill>
                  <a:srgbClr val="FF0000"/>
                </a:solidFill>
              </a:rPr>
              <a:t> (2x/</a:t>
            </a:r>
            <a:r>
              <a:rPr lang="de-DE" sz="2800" dirty="0" err="1">
                <a:solidFill>
                  <a:srgbClr val="FF0000"/>
                </a:solidFill>
              </a:rPr>
              <a:t>term+DUD</a:t>
            </a:r>
            <a:r>
              <a:rPr lang="de-DE" sz="2800" dirty="0">
                <a:solidFill>
                  <a:srgbClr val="FF0000"/>
                </a:solidFill>
              </a:rPr>
              <a:t>) </a:t>
            </a:r>
          </a:p>
          <a:p>
            <a:pPr lvl="1"/>
            <a:r>
              <a:rPr lang="de-DE" sz="2800" dirty="0" err="1">
                <a:solidFill>
                  <a:srgbClr val="FF0000"/>
                </a:solidFill>
              </a:rPr>
              <a:t>presentation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evenings</a:t>
            </a:r>
            <a:endParaRPr lang="de-DE" sz="2800" dirty="0">
              <a:solidFill>
                <a:srgbClr val="FF0000"/>
              </a:solidFill>
            </a:endParaRPr>
          </a:p>
          <a:p>
            <a:r>
              <a:rPr lang="de-DE" sz="3200" dirty="0" err="1"/>
              <a:t>continuation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EAA-initiative in </a:t>
            </a:r>
            <a:r>
              <a:rPr lang="de-DE" sz="3200" dirty="0" err="1"/>
              <a:t>year</a:t>
            </a:r>
            <a:r>
              <a:rPr lang="de-DE" sz="3200" dirty="0"/>
              <a:t> 3 and </a:t>
            </a:r>
            <a:r>
              <a:rPr lang="de-DE" sz="3200" dirty="0" err="1"/>
              <a:t>year</a:t>
            </a:r>
            <a:r>
              <a:rPr lang="de-DE" sz="3200" dirty="0"/>
              <a:t> 4 (</a:t>
            </a:r>
            <a:r>
              <a:rPr lang="de-DE" sz="3200" dirty="0" err="1"/>
              <a:t>sciences+humanities</a:t>
            </a:r>
            <a:r>
              <a:rPr lang="de-DE" sz="3200" dirty="0"/>
              <a:t> </a:t>
            </a:r>
            <a:r>
              <a:rPr lang="de-DE" sz="3200" dirty="0" err="1"/>
              <a:t>branch</a:t>
            </a:r>
            <a:r>
              <a:rPr lang="de-DE" sz="3200" dirty="0"/>
              <a:t>)</a:t>
            </a:r>
          </a:p>
          <a:p>
            <a:pPr lvl="1"/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1681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4ECB82-045D-4B6D-B8D5-15DBA79E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1369" y="348358"/>
            <a:ext cx="112510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Support:</a:t>
            </a:r>
          </a:p>
          <a:p>
            <a:r>
              <a:rPr lang="de-DE" sz="3200" dirty="0" err="1"/>
              <a:t>staff</a:t>
            </a:r>
            <a:r>
              <a:rPr lang="de-DE" sz="3200" dirty="0"/>
              <a:t> </a:t>
            </a:r>
            <a:r>
              <a:rPr lang="de-DE" sz="3200" dirty="0" err="1"/>
              <a:t>meetings</a:t>
            </a:r>
            <a:r>
              <a:rPr lang="de-DE" sz="3200" dirty="0"/>
              <a:t>, </a:t>
            </a:r>
            <a:r>
              <a:rPr lang="de-DE" sz="3200" dirty="0" err="1"/>
              <a:t>team</a:t>
            </a:r>
            <a:r>
              <a:rPr lang="de-DE" sz="3200" dirty="0"/>
              <a:t> </a:t>
            </a:r>
            <a:r>
              <a:rPr lang="de-DE" sz="3200" dirty="0" err="1"/>
              <a:t>teaching</a:t>
            </a:r>
            <a:r>
              <a:rPr lang="de-DE" sz="3200" dirty="0"/>
              <a:t>, CLIL </a:t>
            </a:r>
            <a:r>
              <a:rPr lang="de-DE" sz="3200" dirty="0" err="1"/>
              <a:t>techniques</a:t>
            </a:r>
            <a:endParaRPr lang="de-DE" sz="3200" dirty="0"/>
          </a:p>
          <a:p>
            <a:r>
              <a:rPr lang="de-DE" sz="3200" dirty="0" err="1"/>
              <a:t>materials</a:t>
            </a:r>
            <a:r>
              <a:rPr lang="de-DE" sz="3200" dirty="0"/>
              <a:t> on M:, </a:t>
            </a:r>
            <a:r>
              <a:rPr lang="de-DE" sz="3200" b="1" dirty="0" err="1"/>
              <a:t>checking</a:t>
            </a:r>
            <a:r>
              <a:rPr lang="de-DE" sz="3200" b="1" dirty="0"/>
              <a:t> </a:t>
            </a:r>
            <a:r>
              <a:rPr lang="de-DE" sz="3200" b="1" dirty="0" err="1"/>
              <a:t>materials</a:t>
            </a:r>
            <a:r>
              <a:rPr lang="de-DE" sz="3200" b="1" dirty="0"/>
              <a:t>!</a:t>
            </a:r>
            <a:endParaRPr lang="de-DE" sz="3200" dirty="0"/>
          </a:p>
          <a:p>
            <a:r>
              <a:rPr lang="de-DE" sz="3200" dirty="0">
                <a:solidFill>
                  <a:srgbClr val="FF0000"/>
                </a:solidFill>
              </a:rPr>
              <a:t>NEW:</a:t>
            </a:r>
            <a:r>
              <a:rPr lang="de-DE" sz="3200" dirty="0"/>
              <a:t> </a:t>
            </a:r>
            <a:r>
              <a:rPr lang="de-DE" sz="3200" dirty="0" err="1">
                <a:solidFill>
                  <a:srgbClr val="FF0000"/>
                </a:solidFill>
              </a:rPr>
              <a:t>eaa</a:t>
            </a:r>
            <a:r>
              <a:rPr lang="de-DE" sz="3200" dirty="0">
                <a:solidFill>
                  <a:srgbClr val="FF0000"/>
                </a:solidFill>
              </a:rPr>
              <a:t>-TEA TIME</a:t>
            </a:r>
            <a:endParaRPr lang="de-DE" sz="3200" dirty="0"/>
          </a:p>
          <a:p>
            <a:r>
              <a:rPr lang="de-DE" sz="3200" dirty="0"/>
              <a:t> </a:t>
            </a:r>
            <a:endParaRPr lang="de-DE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8F9AD6-E468-4992-A146-AD3CEF1FC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9" r="5684" b="5792"/>
          <a:stretch/>
        </p:blipFill>
        <p:spPr>
          <a:xfrm>
            <a:off x="4595867" y="2725172"/>
            <a:ext cx="7596133" cy="41328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48C236-C343-4085-80C4-F146B5722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5743" r="22464" b="21026"/>
          <a:stretch/>
        </p:blipFill>
        <p:spPr>
          <a:xfrm>
            <a:off x="0" y="2725172"/>
            <a:ext cx="4797083" cy="41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3951" t="17516" r="34056" b="58859"/>
          <a:stretch/>
        </p:blipFill>
        <p:spPr>
          <a:xfrm>
            <a:off x="3123982" y="4265712"/>
            <a:ext cx="6244148" cy="25922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C0121E8-567A-4F08-B31A-395F1D31F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2" r="19693" b="43176"/>
          <a:stretch/>
        </p:blipFill>
        <p:spPr>
          <a:xfrm>
            <a:off x="1350499" y="0"/>
            <a:ext cx="9791114" cy="3559125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 rot="19238091">
            <a:off x="7467552" y="1165438"/>
            <a:ext cx="115212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6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Breitbild</PresentationFormat>
  <Paragraphs>62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This years SQA-aims</vt:lpstr>
      <vt:lpstr>This years SQA-aims</vt:lpstr>
      <vt:lpstr>This years SQA-aims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Ziele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Evi</dc:creator>
  <cp:lastModifiedBy>Evi</cp:lastModifiedBy>
  <cp:revision>20</cp:revision>
  <cp:lastPrinted>2017-11-16T20:01:30Z</cp:lastPrinted>
  <dcterms:created xsi:type="dcterms:W3CDTF">2017-11-16T18:01:50Z</dcterms:created>
  <dcterms:modified xsi:type="dcterms:W3CDTF">2018-01-11T13:10:40Z</dcterms:modified>
</cp:coreProperties>
</file>